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1467CE-00E8-44A9-A98E-383499F292FC}" type="datetimeFigureOut">
              <a:rPr lang="en-GB" smtClean="0"/>
              <a:t>03/11/2019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EF3568-5796-4B8A-80F9-AE5D30129E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1328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35E46-31DD-4358-9A13-4AC0E791062D}" type="datetimeFigureOut">
              <a:rPr lang="en-GB" smtClean="0"/>
              <a:t>03/11/2019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4B643-AFA5-42A3-BD2E-8F2546C814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463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35E46-31DD-4358-9A13-4AC0E791062D}" type="datetimeFigureOut">
              <a:rPr lang="en-GB" smtClean="0"/>
              <a:t>03/11/2019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4B643-AFA5-42A3-BD2E-8F2546C814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107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35E46-31DD-4358-9A13-4AC0E791062D}" type="datetimeFigureOut">
              <a:rPr lang="en-GB" smtClean="0"/>
              <a:t>03/11/2019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4B643-AFA5-42A3-BD2E-8F2546C814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3290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35E46-31DD-4358-9A13-4AC0E791062D}" type="datetimeFigureOut">
              <a:rPr lang="en-GB" smtClean="0"/>
              <a:t>03/11/2019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4B643-AFA5-42A3-BD2E-8F2546C814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131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35E46-31DD-4358-9A13-4AC0E791062D}" type="datetimeFigureOut">
              <a:rPr lang="en-GB" smtClean="0"/>
              <a:t>03/11/2019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4B643-AFA5-42A3-BD2E-8F2546C814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497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35E46-31DD-4358-9A13-4AC0E791062D}" type="datetimeFigureOut">
              <a:rPr lang="en-GB" smtClean="0"/>
              <a:t>03/11/2019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4B643-AFA5-42A3-BD2E-8F2546C814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9279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35E46-31DD-4358-9A13-4AC0E791062D}" type="datetimeFigureOut">
              <a:rPr lang="en-GB" smtClean="0"/>
              <a:t>03/11/2019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4B643-AFA5-42A3-BD2E-8F2546C814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5851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35E46-31DD-4358-9A13-4AC0E791062D}" type="datetimeFigureOut">
              <a:rPr lang="en-GB" smtClean="0"/>
              <a:t>03/11/2019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4B643-AFA5-42A3-BD2E-8F2546C814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6337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35E46-31DD-4358-9A13-4AC0E791062D}" type="datetimeFigureOut">
              <a:rPr lang="en-GB" smtClean="0"/>
              <a:t>03/11/2019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4B643-AFA5-42A3-BD2E-8F2546C814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4582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35E46-31DD-4358-9A13-4AC0E791062D}" type="datetimeFigureOut">
              <a:rPr lang="en-GB" smtClean="0"/>
              <a:t>03/11/2019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4B643-AFA5-42A3-BD2E-8F2546C814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0190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35E46-31DD-4358-9A13-4AC0E791062D}" type="datetimeFigureOut">
              <a:rPr lang="en-GB" smtClean="0"/>
              <a:t>03/11/2019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4B643-AFA5-42A3-BD2E-8F2546C814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4879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35E46-31DD-4358-9A13-4AC0E791062D}" type="datetimeFigureOut">
              <a:rPr lang="en-GB" smtClean="0"/>
              <a:t>03/11/2019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B4B643-AFA5-42A3-BD2E-8F2546C814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9013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479676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2018/19 </a:t>
            </a:r>
            <a:r>
              <a:rPr lang="en-GB" dirty="0" smtClean="0"/>
              <a:t>Accounts </a:t>
            </a:r>
            <a:br>
              <a:rPr lang="en-GB" dirty="0" smtClean="0"/>
            </a:br>
            <a:r>
              <a:rPr lang="en-GB" dirty="0" smtClean="0"/>
              <a:t>Merton Centre for Independent Living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Presented </a:t>
            </a:r>
            <a:r>
              <a:rPr lang="en-GB" dirty="0" smtClean="0"/>
              <a:t>by Sally Yarwood, MCIL’s Treasurer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29228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88575"/>
          </a:xfrm>
        </p:spPr>
        <p:txBody>
          <a:bodyPr/>
          <a:lstStyle/>
          <a:p>
            <a:r>
              <a:rPr lang="en-GB" dirty="0" smtClean="0"/>
              <a:t>In summary for 2018/19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402377"/>
            <a:ext cx="9144000" cy="3807229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1" dirty="0" smtClean="0"/>
              <a:t>our </a:t>
            </a:r>
            <a:r>
              <a:rPr lang="en-GB" b="1" dirty="0"/>
              <a:t>Board of Trustees is satisfied that MCIL is in a good financial </a:t>
            </a:r>
            <a:r>
              <a:rPr lang="en-GB" b="1" dirty="0" smtClean="0"/>
              <a:t>position at 31 March 2019.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b="1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1" dirty="0" smtClean="0"/>
              <a:t>We </a:t>
            </a:r>
            <a:r>
              <a:rPr lang="en-GB" b="1" dirty="0"/>
              <a:t>greatly look forward to working with all our partners in 2019/20 to deliver our much needed services to all our service users in Merton. </a:t>
            </a:r>
            <a:endParaRPr lang="en-GB" b="1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1" dirty="0"/>
              <a:t>Thank </a:t>
            </a:r>
            <a:r>
              <a:rPr lang="en-GB" b="1" dirty="0" smtClean="0"/>
              <a:t>you very much for listening -  </a:t>
            </a:r>
            <a:r>
              <a:rPr lang="en-GB" b="1" dirty="0"/>
              <a:t>I am happy to answer any questions. 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6051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Financial summary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This presentation refer to the numbers in the ?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6929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90452"/>
            <a:ext cx="9144000" cy="164592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Income 2018/19</a:t>
            </a:r>
            <a:br>
              <a:rPr lang="en-GB" dirty="0" smtClean="0"/>
            </a:br>
            <a:r>
              <a:rPr lang="en-GB" dirty="0" smtClean="0">
                <a:solidFill>
                  <a:srgbClr val="0000FF"/>
                </a:solidFill>
              </a:rPr>
              <a:t>see page ?</a:t>
            </a:r>
            <a:endParaRPr lang="en-GB" dirty="0">
              <a:solidFill>
                <a:srgbClr val="0000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934393"/>
            <a:ext cx="9144000" cy="3624349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smtClean="0"/>
              <a:t>Total income for 2018/19 = £402,946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smtClean="0"/>
              <a:t>Increase of 21% compared to last year £333,177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smtClean="0"/>
              <a:t>Grants received from LB Merton £80k, Big Lottery £165k, Henry Smith Charity £30k, MOPAC and London Communities £35k ,Trust for London £80k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smtClean="0"/>
              <a:t>Other supporters include Merton Voluntary Services Council (MVSC)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smtClean="0"/>
              <a:t>Craftivism and Chat group – supported by Clarion Housing, Wimbledon Foundation, London Communities Foundation, Kingston Burrows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3347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97135"/>
          </a:xfrm>
        </p:spPr>
        <p:txBody>
          <a:bodyPr/>
          <a:lstStyle/>
          <a:p>
            <a:r>
              <a:rPr lang="en-GB" dirty="0" smtClean="0"/>
              <a:t>Income 2018/19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859578"/>
            <a:ext cx="9144000" cy="3491346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smtClean="0"/>
              <a:t>And we received £5,000 from one of our supporters which is FANTASTIC ! </a:t>
            </a:r>
            <a:endParaRPr lang="en-GB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smtClean="0"/>
              <a:t>We’d like to thank ALL our funders and supporters for their support in 2018/19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6669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56953"/>
            <a:ext cx="9144000" cy="1629294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Expenditure 2018/19</a:t>
            </a:r>
            <a:br>
              <a:rPr lang="en-GB" dirty="0" smtClean="0"/>
            </a:br>
            <a:r>
              <a:rPr lang="en-GB" dirty="0" smtClean="0">
                <a:solidFill>
                  <a:srgbClr val="0000FF"/>
                </a:solidFill>
              </a:rPr>
              <a:t>see page ?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618509"/>
            <a:ext cx="9144000" cy="2639291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smtClean="0"/>
              <a:t>Total expenditure for 2018/19 = £391,237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smtClean="0"/>
              <a:t>Increase of 12% compared to last year £349,857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smtClean="0"/>
              <a:t>We delivered 6 service areas with our funding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9886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97382"/>
          </a:xfrm>
        </p:spPr>
        <p:txBody>
          <a:bodyPr/>
          <a:lstStyle/>
          <a:p>
            <a:r>
              <a:rPr lang="en-GB" dirty="0" smtClean="0"/>
              <a:t>Expenditure 2018/19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36124"/>
            <a:ext cx="9144000" cy="3823854"/>
          </a:xfrm>
        </p:spPr>
        <p:txBody>
          <a:bodyPr>
            <a:normAutofit/>
          </a:bodyPr>
          <a:lstStyle/>
          <a:p>
            <a:pPr algn="l"/>
            <a:r>
              <a:rPr lang="en-GB" dirty="0" smtClean="0"/>
              <a:t>Our 6 services were :-</a:t>
            </a:r>
          </a:p>
          <a:p>
            <a:pPr algn="l"/>
            <a:endParaRPr lang="en-GB" dirty="0" smtClean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GB" dirty="0"/>
              <a:t>Advice and Advocacy £217k 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GB" dirty="0"/>
              <a:t>Disability Hate Crime Prevention £120k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GB" dirty="0"/>
              <a:t>Inclusion and Engagement £17k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GB" dirty="0"/>
              <a:t>Policy and Strategy £20k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GB" dirty="0"/>
              <a:t>Building Capabilities £8k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GB" dirty="0"/>
              <a:t>Young People £4k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48290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80262"/>
          </a:xfrm>
        </p:spPr>
        <p:txBody>
          <a:bodyPr/>
          <a:lstStyle/>
          <a:p>
            <a:r>
              <a:rPr lang="en-GB" dirty="0" smtClean="0"/>
              <a:t>Overall surplus 2018/19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585257"/>
            <a:ext cx="9144000" cy="3250277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smtClean="0"/>
              <a:t>Overall surplus = £11,709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smtClean="0"/>
              <a:t>Compared to last year’s deficit £(16,680)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smtClean="0"/>
              <a:t>Overall surplus is made up of:-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smtClean="0"/>
              <a:t>Unrestricted funds £7,990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smtClean="0"/>
              <a:t>Restricted funds £3,719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5756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Balance Sheet at 31 March 2019</a:t>
            </a:r>
            <a:br>
              <a:rPr lang="en-GB" dirty="0" smtClean="0"/>
            </a:br>
            <a:r>
              <a:rPr lang="en-GB" dirty="0" smtClean="0">
                <a:solidFill>
                  <a:srgbClr val="0000FF"/>
                </a:solidFill>
              </a:rPr>
              <a:t>see page ?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3255962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smtClean="0"/>
              <a:t>Balance </a:t>
            </a:r>
            <a:r>
              <a:rPr lang="en-GB" dirty="0"/>
              <a:t>Sheet sets out our assets and liabilities</a:t>
            </a:r>
            <a:r>
              <a:rPr lang="en-GB" dirty="0" smtClean="0"/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11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Our assets include cash and income which is due to us - these were £157k</a:t>
            </a:r>
            <a:r>
              <a:rPr lang="en-GB" dirty="0" smtClean="0"/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11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Our liabilities which is what we owe to other people were £43k</a:t>
            </a:r>
            <a:r>
              <a:rPr lang="en-GB" dirty="0" smtClean="0"/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11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So our net assets and reserves are £114k.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229705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72197"/>
          </a:xfrm>
        </p:spPr>
        <p:txBody>
          <a:bodyPr/>
          <a:lstStyle/>
          <a:p>
            <a:r>
              <a:rPr lang="en-GB" dirty="0" smtClean="0"/>
              <a:t>Reserves at 31 March 2019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194560"/>
            <a:ext cx="9144000" cy="4106487"/>
          </a:xfrm>
        </p:spPr>
        <p:txBody>
          <a:bodyPr>
            <a:normAutofit fontScale="55000" lnSpcReduction="2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3400" b="1" dirty="0" smtClean="0"/>
              <a:t>Reserves </a:t>
            </a:r>
            <a:r>
              <a:rPr lang="en-GB" sz="3400" b="1" dirty="0"/>
              <a:t>are made up of Unrestricted reserves and Restricted reserves.</a:t>
            </a:r>
            <a:endParaRPr lang="en-GB" sz="3400" dirty="0" smtClean="0">
              <a:effectLst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3400" b="1" dirty="0"/>
              <a:t>Unrestricted </a:t>
            </a:r>
            <a:r>
              <a:rPr lang="en-GB" sz="3400" b="1" dirty="0" smtClean="0"/>
              <a:t>reserves = </a:t>
            </a:r>
            <a:r>
              <a:rPr lang="en-GB" sz="3400" b="1" dirty="0"/>
              <a:t>to use for its charitable purposes </a:t>
            </a:r>
            <a:r>
              <a:rPr lang="en-GB" sz="3400" b="1" dirty="0" smtClean="0"/>
              <a:t>decided by </a:t>
            </a:r>
            <a:r>
              <a:rPr lang="en-GB" sz="3400" b="1" dirty="0"/>
              <a:t>the </a:t>
            </a:r>
            <a:r>
              <a:rPr lang="en-GB" sz="3400" b="1" dirty="0" smtClean="0"/>
              <a:t>Board.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3400" b="1" dirty="0" smtClean="0"/>
              <a:t>Restricted </a:t>
            </a:r>
            <a:r>
              <a:rPr lang="en-GB" sz="3400" b="1" dirty="0"/>
              <a:t>reserves are funds provided by funders for specific </a:t>
            </a:r>
            <a:r>
              <a:rPr lang="en-GB" sz="3400" b="1" dirty="0" smtClean="0"/>
              <a:t>purposes.</a:t>
            </a:r>
            <a:endParaRPr lang="en-GB" sz="3400" dirty="0" smtClean="0">
              <a:effectLst/>
            </a:endParaRPr>
          </a:p>
          <a:p>
            <a:pPr algn="l"/>
            <a:r>
              <a:rPr lang="en-GB" sz="3400" b="1" dirty="0"/>
              <a:t> </a:t>
            </a:r>
            <a:endParaRPr lang="en-GB" sz="3400" dirty="0" smtClean="0">
              <a:effectLst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3400" b="1" dirty="0"/>
              <a:t>Unrestricted reserves are £70k and are split between Designated Funds and General Funds. </a:t>
            </a:r>
            <a:endParaRPr lang="en-GB" sz="3400" dirty="0" smtClean="0">
              <a:effectLst/>
            </a:endParaRPr>
          </a:p>
          <a:p>
            <a:pPr algn="l"/>
            <a:r>
              <a:rPr lang="en-GB" sz="3400" b="1" dirty="0"/>
              <a:t> </a:t>
            </a:r>
            <a:endParaRPr lang="en-GB" sz="3400" dirty="0" smtClean="0">
              <a:effectLst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3400" b="1" dirty="0" smtClean="0"/>
              <a:t>Designated </a:t>
            </a:r>
            <a:r>
              <a:rPr lang="en-GB" sz="3400" b="1" dirty="0"/>
              <a:t>£24k </a:t>
            </a:r>
            <a:r>
              <a:rPr lang="en-GB" sz="3400" b="1" dirty="0" smtClean="0"/>
              <a:t>- </a:t>
            </a:r>
            <a:r>
              <a:rPr lang="en-GB" sz="3400" b="1" dirty="0"/>
              <a:t>provide specific business continuity funds for MCIL if it is required</a:t>
            </a:r>
            <a:r>
              <a:rPr lang="en-GB" sz="3400" b="1" dirty="0" smtClean="0"/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3400" b="1" dirty="0" smtClean="0"/>
              <a:t>General </a:t>
            </a:r>
            <a:r>
              <a:rPr lang="en-GB" sz="3400" b="1" dirty="0"/>
              <a:t>Funds of £46k </a:t>
            </a:r>
            <a:r>
              <a:rPr lang="en-GB" sz="3400" b="1" dirty="0" smtClean="0"/>
              <a:t>- to </a:t>
            </a:r>
            <a:r>
              <a:rPr lang="en-GB" sz="3400" b="1" dirty="0"/>
              <a:t>provide financial security and invest in our charity.  </a:t>
            </a:r>
            <a:endParaRPr lang="en-GB" sz="3400" dirty="0" smtClean="0">
              <a:effectLst/>
            </a:endParaRPr>
          </a:p>
          <a:p>
            <a:pPr algn="l"/>
            <a:r>
              <a:rPr lang="en-GB" sz="3400" b="1" dirty="0"/>
              <a:t> </a:t>
            </a:r>
            <a:endParaRPr lang="en-GB" sz="3400" dirty="0" smtClean="0">
              <a:effectLst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3400" b="1" dirty="0"/>
              <a:t>Restricted Reserves are £44k </a:t>
            </a:r>
            <a:r>
              <a:rPr lang="en-GB" sz="3400" b="1" dirty="0" smtClean="0"/>
              <a:t>- </a:t>
            </a:r>
            <a:r>
              <a:rPr lang="en-GB" sz="3400" b="1" dirty="0"/>
              <a:t>will </a:t>
            </a:r>
            <a:r>
              <a:rPr lang="en-GB" sz="3400" b="1" dirty="0" smtClean="0"/>
              <a:t>carry </a:t>
            </a:r>
            <a:r>
              <a:rPr lang="en-GB" sz="3400" b="1" dirty="0"/>
              <a:t>forward to 2019/20 to meet </a:t>
            </a:r>
            <a:r>
              <a:rPr lang="en-GB" sz="3400" b="1" dirty="0" smtClean="0"/>
              <a:t>future </a:t>
            </a:r>
            <a:r>
              <a:rPr lang="en-GB" sz="3400" b="1" dirty="0"/>
              <a:t>expenses of specific projects.</a:t>
            </a:r>
            <a:endParaRPr lang="en-GB" sz="3400" dirty="0"/>
          </a:p>
          <a:p>
            <a:pPr algn="l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05399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384</Words>
  <Application>Microsoft Office PowerPoint</Application>
  <PresentationFormat>Widescreen</PresentationFormat>
  <Paragraphs>64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2018/19 Accounts  Merton Centre for Independent Living </vt:lpstr>
      <vt:lpstr>Financial summary</vt:lpstr>
      <vt:lpstr>Income 2018/19 see page ?</vt:lpstr>
      <vt:lpstr>Income 2018/19</vt:lpstr>
      <vt:lpstr>Expenditure 2018/19 see page ?</vt:lpstr>
      <vt:lpstr>Expenditure 2018/19</vt:lpstr>
      <vt:lpstr>Overall surplus 2018/19</vt:lpstr>
      <vt:lpstr>Balance Sheet at 31 March 2019 see page ?</vt:lpstr>
      <vt:lpstr>Reserves at 31 March 2019</vt:lpstr>
      <vt:lpstr>In summary for 2018/19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Dillon</dc:creator>
  <cp:lastModifiedBy>Brian Dillon</cp:lastModifiedBy>
  <cp:revision>7</cp:revision>
  <dcterms:created xsi:type="dcterms:W3CDTF">2019-11-03T14:37:46Z</dcterms:created>
  <dcterms:modified xsi:type="dcterms:W3CDTF">2019-11-03T15:10:58Z</dcterms:modified>
</cp:coreProperties>
</file>